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3"/>
  </p:notesMasterIdLst>
  <p:sldIdLst>
    <p:sldId id="256" r:id="rId2"/>
    <p:sldId id="518" r:id="rId3"/>
    <p:sldId id="490" r:id="rId4"/>
    <p:sldId id="491" r:id="rId5"/>
    <p:sldId id="494" r:id="rId6"/>
    <p:sldId id="495" r:id="rId7"/>
    <p:sldId id="496" r:id="rId8"/>
    <p:sldId id="498" r:id="rId9"/>
    <p:sldId id="499" r:id="rId10"/>
    <p:sldId id="500" r:id="rId11"/>
    <p:sldId id="501" r:id="rId12"/>
    <p:sldId id="502" r:id="rId13"/>
    <p:sldId id="503" r:id="rId14"/>
    <p:sldId id="505" r:id="rId15"/>
    <p:sldId id="506" r:id="rId16"/>
    <p:sldId id="315" r:id="rId17"/>
    <p:sldId id="507" r:id="rId18"/>
    <p:sldId id="509" r:id="rId19"/>
    <p:sldId id="510" r:id="rId20"/>
    <p:sldId id="511" r:id="rId21"/>
    <p:sldId id="51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5CBB4-363C-46B7-8B1C-747F5DE3A6E1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49F82-DF14-4FE0-99A4-91658FB80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9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hatis.techtarget.com/definition/industrial-espionag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UNCLASSIFIED</a:t>
            </a:r>
          </a:p>
          <a:p>
            <a:endParaRPr lang="en-US" dirty="0"/>
          </a:p>
          <a:p>
            <a:r>
              <a:rPr lang="en-US" dirty="0"/>
              <a:t>https://commons.wikimedia.org/wiki/File:Transfer_Pump_Station.jpg</a:t>
            </a:r>
          </a:p>
          <a:p>
            <a:endParaRPr lang="en-US" dirty="0"/>
          </a:p>
          <a:p>
            <a:r>
              <a:rPr lang="en-US" dirty="0"/>
              <a:t>This</a:t>
            </a:r>
            <a:r>
              <a:rPr lang="en-US" baseline="0" dirty="0"/>
              <a:t> is what OT systems look like</a:t>
            </a:r>
          </a:p>
          <a:p>
            <a:r>
              <a:rPr lang="en-US" baseline="0" dirty="0"/>
              <a:t>Instead of an antistatic lab coat, you wear a hard-hat and steel-toed shoes. </a:t>
            </a:r>
            <a:r>
              <a:rPr lang="en-US" dirty="0"/>
              <a:t>ICS must function in environments that are electrically noisy, dirty, at temperature extremes, etc. </a:t>
            </a:r>
            <a:endParaRPr lang="en-US" baseline="0" dirty="0"/>
          </a:p>
          <a:p>
            <a:endParaRPr lang="en-US" baseline="0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 technology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(OT) is hardware and software that detects or causes a change through the direct monitoring and/or control of physical devices, processes and events in the enterprise.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 https://en.wikipedia.org/wiki/Operational_Technology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OT's modernization through IT integration brings with it the required consideration of security.  Many operational technology systems were never designed for remote accessibility and, as a result, the risks of connectivity were not considered. Such systems may not be regularly updated. The vulnerabilities of OT systems can leave organizations and critical infrastructure at risk of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industrial espionage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sabotage.</a:t>
            </a: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it OT convergence?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IT/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 convergence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integration of information technology (IT) systems used for data-centric computing with operational technology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systems used to monitor events, processes and devices and make adjustments in enterprise and industrial operations.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 Technology is utilized in many sectors and environments, such 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Oil &amp; Gas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and Utilities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Chemicals manufacturing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 treatment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Waste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 experimentation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Historically, ICS were physically isolated or air-gapped from the outside world. Now systems are linked into the corporate WAN and Internet to allow process monitoring and maintenance for off-site groups.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engineers, technicians, operators typically are not skilled in cyber-security. Conversely, IT professionals are not skilled in process control.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They have different, and sometimes conflicting, goals and management in the corporate structure.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difficult to make a business case for cyber-security, though this is improving. The perception is no attacks mean no problems.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Source: https://surveillance-security-camera.blogspot.com/2017/02/detecting-plc-malware-in-industrial.html</a:t>
            </a:r>
          </a:p>
          <a:p>
            <a:endParaRPr lang="en-US" baseline="0" dirty="0"/>
          </a:p>
          <a:p>
            <a:r>
              <a:rPr lang="en-US" baseline="0" dirty="0"/>
              <a:t>UNCLASSIFIED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B7DCD-B3C7-4594-93AD-2B1D837F9B9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8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A137-8B37-41CC-91EE-DAE2F47937C0}" type="datetime1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8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050D7-3133-4F2F-837C-DEAD28DE403D}" type="datetime1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5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5215-7990-46F1-B967-30F0AC22C6AD}" type="datetime1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E0F4F-F797-428A-871B-2C0F6F39FC13}" type="datetime1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307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F4413-E9BB-4A90-B309-C2C244951F70}" type="datetime1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5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1C573-D017-4060-BFA3-485742D87E47}" type="datetime1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EB1C-F3B5-4632-8918-C2BF3C3160D7}" type="datetime1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30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E0D5-BCA5-4E9A-AB30-A2A3DFF7C136}" type="datetime1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6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D5893-3E7B-4837-A1B8-65355E9565BF}" type="datetime1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0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A260-9E1B-46EF-BD03-3DCF798E84B6}" type="datetime1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6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A233-F9A3-4740-910B-43F8F182E494}" type="datetime1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8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4603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187451"/>
            <a:ext cx="5064665" cy="4603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23C0-48E9-44A6-A29B-82378C5B9E4C}" type="datetime1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4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143000"/>
            <a:ext cx="5089072" cy="4740275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143000"/>
            <a:ext cx="5089072" cy="4740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170CA-529D-42B9-BA0B-6EAA7BAE47FB}" type="datetime1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5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C7A6-B1F7-447F-B2E1-0F39F7A726ED}" type="datetime1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8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400E-B699-4C37-89B9-371849FDD094}" type="datetime1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4B2F-AF13-49D5-BAB8-A8013E72CF21}" type="datetime1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2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A719-9443-47A0-A748-A1C81E4C4305}" type="datetime1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4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93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219201"/>
            <a:ext cx="10353762" cy="4572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4AE640-E01B-476F-B290-241263396F33}" type="datetime1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5661" y="6367508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3BEB9-BEA6-4A0A-AB56-6E69BE4DE89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043" y="92237"/>
            <a:ext cx="1815163" cy="850575"/>
          </a:xfrm>
          <a:prstGeom prst="rect">
            <a:avLst/>
          </a:prstGeom>
        </p:spPr>
      </p:pic>
      <p:pic>
        <p:nvPicPr>
          <p:cNvPr id="2050" name="Picture 2" descr="https://media.defense.gov/2004/Apr/05/2001490078/-1/-1/0/05-F-ZZ999-009.jpg">
            <a:extLst>
              <a:ext uri="{FF2B5EF4-FFF2-40B4-BE49-F238E27FC236}">
                <a16:creationId xmlns:a16="http://schemas.microsoft.com/office/drawing/2014/main" id="{5C8F23C7-09B5-4F78-9D76-C329C16EA00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>
            <a:clrChange>
              <a:clrFrom>
                <a:srgbClr val="050304"/>
              </a:clrFrom>
              <a:clrTo>
                <a:srgbClr val="0503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" t="5119" r="4141" b="4619"/>
          <a:stretch/>
        </p:blipFill>
        <p:spPr bwMode="auto">
          <a:xfrm>
            <a:off x="122794" y="92236"/>
            <a:ext cx="966645" cy="85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1393F321-688C-4757-BECD-D0A41AEF18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200" y="6628884"/>
            <a:ext cx="1219200" cy="138906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altLang="en-US" sz="1000" b="1" dirty="0">
                <a:solidFill>
                  <a:srgbClr val="FFFFFF"/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237846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A8AD-5C94-447E-8DB4-B4B56E3BF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3504" y="2185119"/>
            <a:ext cx="5810865" cy="182880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Industrial Control Systems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Stephen Dunlap, CISSP</a:t>
            </a:r>
            <a:endParaRPr lang="en-US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4C191-92F3-4673-A283-EC824C467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9860" y="4191552"/>
            <a:ext cx="5342025" cy="10498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effectLst/>
              </a:rPr>
              <a:t>stephen.dunlap.ctr@afit.edu</a:t>
            </a:r>
          </a:p>
          <a:p>
            <a:pPr>
              <a:defRPr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effectLst/>
              </a:rPr>
              <a:t>sdunlap@appliedres.com</a:t>
            </a:r>
          </a:p>
        </p:txBody>
      </p:sp>
      <p:pic>
        <p:nvPicPr>
          <p:cNvPr id="4" name="Picture 2" descr="ccr_logo.png">
            <a:extLst>
              <a:ext uri="{FF2B5EF4-FFF2-40B4-BE49-F238E27FC236}">
                <a16:creationId xmlns:a16="http://schemas.microsoft.com/office/drawing/2014/main" id="{FF8935DF-02A9-488A-AD0A-2D7C17C0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86" y="1569449"/>
            <a:ext cx="3719102" cy="371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5D2BA-BEEF-4D71-898D-45333CC4E2AF}"/>
              </a:ext>
            </a:extLst>
          </p:cNvPr>
          <p:cNvSpPr txBox="1"/>
          <p:nvPr/>
        </p:nvSpPr>
        <p:spPr>
          <a:xfrm>
            <a:off x="4870488" y="5550912"/>
            <a:ext cx="6801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briefing, presentation, or document is for information only.</a:t>
            </a:r>
          </a:p>
          <a:p>
            <a:pPr algn="ctr"/>
            <a:r>
              <a:rPr lang="en-US" sz="1400" dirty="0"/>
              <a:t>No US Government commitment to sell, loan, lease, co-develop</a:t>
            </a:r>
          </a:p>
          <a:p>
            <a:pPr algn="ctr"/>
            <a:r>
              <a:rPr lang="en-US" sz="1400" dirty="0"/>
              <a:t>or co-product defense articles or provide defense services is implied or intended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C2A54-087A-48CC-B250-F170AC5B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8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3033-A083-42E8-B85F-DB8E8B09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Facing Devices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4BA70-C94A-4758-BBB6-219BCFF6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ED7B5-DF97-4056-9EC7-4AF608C16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" t="10656"/>
          <a:stretch/>
        </p:blipFill>
        <p:spPr bwMode="auto">
          <a:xfrm>
            <a:off x="311500" y="1139418"/>
            <a:ext cx="7084134" cy="54018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04972-E343-41CF-86EE-A488E1B74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0" t="12151" r="14743" b="31264"/>
          <a:stretch/>
        </p:blipFill>
        <p:spPr>
          <a:xfrm>
            <a:off x="7546881" y="3938955"/>
            <a:ext cx="4522325" cy="18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2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8FE78-C93D-4F9D-AD9B-D5491A8E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Bridge PLC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D8C74-8A42-4B0C-AEE0-4C3D829D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11</a:t>
            </a:fld>
            <a:endParaRPr lang="en-US"/>
          </a:p>
        </p:txBody>
      </p:sp>
      <p:pic>
        <p:nvPicPr>
          <p:cNvPr id="4" name="Opening the bridge with my PDA - subtitled">
            <a:hlinkClick r:id="" action="ppaction://media"/>
            <a:extLst>
              <a:ext uri="{FF2B5EF4-FFF2-40B4-BE49-F238E27FC236}">
                <a16:creationId xmlns:a16="http://schemas.microsoft.com/office/drawing/2014/main" id="{E766E37D-FC01-4C1F-9639-6F40177CC1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7076" y="1262108"/>
            <a:ext cx="6807200" cy="510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828D7-DD93-42B2-B281-992ED2E0241D}"/>
              </a:ext>
            </a:extLst>
          </p:cNvPr>
          <p:cNvSpPr txBox="1"/>
          <p:nvPr/>
        </p:nvSpPr>
        <p:spPr>
          <a:xfrm>
            <a:off x="1354179" y="6553200"/>
            <a:ext cx="1681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: Max </a:t>
            </a:r>
            <a:r>
              <a:rPr lang="en-US" sz="1100" dirty="0" err="1">
                <a:solidFill>
                  <a:schemeClr val="accent2">
                    <a:lumMod val="75000"/>
                  </a:schemeClr>
                </a:solidFill>
              </a:rPr>
              <a:t>Cornelisse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5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AA0B-A90A-41A1-8875-53F76F5F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Attack Difficulty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B77A4-87DF-4E2B-A091-E518531D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2351C-6B5B-4C74-90D9-45380EC88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5509" b="2414"/>
          <a:stretch/>
        </p:blipFill>
        <p:spPr>
          <a:xfrm>
            <a:off x="1749863" y="903699"/>
            <a:ext cx="8692274" cy="58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385C-14BD-49C1-BD29-937D2B18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59640-E0D9-45C2-AB1C-AD8BB641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A33F8-A50F-4308-8034-1C8657B0BA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9461" r="4621" b="19584"/>
          <a:stretch/>
        </p:blipFill>
        <p:spPr>
          <a:xfrm>
            <a:off x="1789042" y="1211377"/>
            <a:ext cx="8834120" cy="358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7D5F5E-7209-4F13-9710-766FB130AAAA}"/>
              </a:ext>
            </a:extLst>
          </p:cNvPr>
          <p:cNvSpPr txBox="1"/>
          <p:nvPr/>
        </p:nvSpPr>
        <p:spPr>
          <a:xfrm>
            <a:off x="1354179" y="6596390"/>
            <a:ext cx="61526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: NIST Special Publication 800-82 r2, Guide to Industrial Control Systems (ICS) Security.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26520-5BAA-4E01-9ED3-D386A994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41" y="3506940"/>
            <a:ext cx="3257022" cy="28605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780D6-FF3A-4687-9588-FBE9DA1D9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0" t="65373" r="4737" b="7719"/>
          <a:stretch/>
        </p:blipFill>
        <p:spPr bwMode="auto">
          <a:xfrm>
            <a:off x="4102240" y="4822032"/>
            <a:ext cx="2819400" cy="149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61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1062-9178-4095-B650-BB2CAF4F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2BE1B-5087-4967-9DE2-079C4112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94E3F-0AD1-45EC-93D3-3D322D2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2"/>
          <a:stretch/>
        </p:blipFill>
        <p:spPr>
          <a:xfrm>
            <a:off x="2484602" y="1062411"/>
            <a:ext cx="9001529" cy="4284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5CC91-A12A-44F3-AD2E-494E9501B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5" r="45192"/>
          <a:stretch/>
        </p:blipFill>
        <p:spPr>
          <a:xfrm>
            <a:off x="913795" y="2482850"/>
            <a:ext cx="5523752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1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8C61-AD10-47C7-A4B7-CEEBF54F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752D4-176C-4DED-91D8-2E9222C7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 descr="http://bryceautomation.com/wp-content/uploads/2017/05/processorstatus.jpg">
            <a:extLst>
              <a:ext uri="{FF2B5EF4-FFF2-40B4-BE49-F238E27FC236}">
                <a16:creationId xmlns:a16="http://schemas.microsoft.com/office/drawing/2014/main" id="{74AA83D8-9C8B-4203-BB10-7B3C982F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125921"/>
            <a:ext cx="2981297" cy="517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77B7B0-FF5E-4309-86FA-9A94D48F2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0" t="65373" r="4737" b="7719"/>
          <a:stretch/>
        </p:blipFill>
        <p:spPr bwMode="auto">
          <a:xfrm>
            <a:off x="5537200" y="2266950"/>
            <a:ext cx="5219162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06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88BA-7483-4B4D-BBFF-67EE1ABA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Own Tools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068C35-4F44-4261-9097-9AB112C2B22A}"/>
              </a:ext>
            </a:extLst>
          </p:cNvPr>
          <p:cNvGrpSpPr/>
          <p:nvPr/>
        </p:nvGrpSpPr>
        <p:grpSpPr>
          <a:xfrm>
            <a:off x="2095500" y="1143000"/>
            <a:ext cx="8001000" cy="5181600"/>
            <a:chOff x="209550" y="1112544"/>
            <a:chExt cx="8905875" cy="50596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0C218E-BBF3-4572-9F6D-894DEAE92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5549" y="1112544"/>
              <a:ext cx="3673877" cy="2773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0FF1E4-717F-464E-9EF9-D50C3CBC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50" y="4257675"/>
              <a:ext cx="8905875" cy="1914525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F94E39-9578-4CDE-80EB-965C27AC384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 bwMode="auto">
            <a:xfrm>
              <a:off x="4662488" y="3886200"/>
              <a:ext cx="0" cy="371475"/>
            </a:xfrm>
            <a:prstGeom prst="straightConnector1">
              <a:avLst/>
            </a:prstGeom>
            <a:ln w="76200">
              <a:solidFill>
                <a:srgbClr val="00B0F0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63AB-9E3C-4E09-9658-33157D9A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CA80-60A6-4F45-8E0D-289615E1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Firmware Implants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705CB-E7EE-4866-A4DA-F36C7A82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DB3339-68D7-4479-9F26-F60468BFED23}"/>
              </a:ext>
            </a:extLst>
          </p:cNvPr>
          <p:cNvGrpSpPr/>
          <p:nvPr/>
        </p:nvGrpSpPr>
        <p:grpSpPr>
          <a:xfrm>
            <a:off x="1317625" y="3835018"/>
            <a:ext cx="3886200" cy="2076450"/>
            <a:chOff x="990600" y="2057400"/>
            <a:chExt cx="3886200" cy="2076450"/>
          </a:xfrm>
        </p:grpSpPr>
        <p:pic>
          <p:nvPicPr>
            <p:cNvPr id="5" name="Picture 4" descr="untitled.png">
              <a:extLst>
                <a:ext uri="{FF2B5EF4-FFF2-40B4-BE49-F238E27FC236}">
                  <a16:creationId xmlns:a16="http://schemas.microsoft.com/office/drawing/2014/main" id="{B3357E37-E23D-45ED-BC95-7C41C00E2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057400"/>
              <a:ext cx="2200275" cy="207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769AB3A2-C055-49DF-99F5-EB0CA5EAF8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2667000"/>
              <a:ext cx="16764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Triggers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FCEA8-A6FC-4229-A8AE-07DF33146E06}"/>
              </a:ext>
            </a:extLst>
          </p:cNvPr>
          <p:cNvGrpSpPr/>
          <p:nvPr/>
        </p:nvGrpSpPr>
        <p:grpSpPr>
          <a:xfrm>
            <a:off x="5972571" y="2444368"/>
            <a:ext cx="2076450" cy="2428875"/>
            <a:chOff x="5543550" y="2828925"/>
            <a:chExt cx="2076450" cy="2428875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20B4E329-D4D6-40CA-8C3F-B3A95B58AD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2150" y="4733925"/>
              <a:ext cx="16764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Payloads</a:t>
              </a:r>
            </a:p>
          </p:txBody>
        </p:sp>
        <p:pic>
          <p:nvPicPr>
            <p:cNvPr id="9" name="Picture 9" descr="https://encrypted-tbn2.gstatic.com/images?q=tbn:ANd9GcRsfSkwlZKIcBVlNVlhf-XbR2jW25wJ7NPBdihmMfJDewNtccOP">
              <a:extLst>
                <a:ext uri="{FF2B5EF4-FFF2-40B4-BE49-F238E27FC236}">
                  <a16:creationId xmlns:a16="http://schemas.microsoft.com/office/drawing/2014/main" id="{AF7A7339-4E04-4CEB-BF35-EAAAFE2D2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550" y="2828925"/>
              <a:ext cx="2076450" cy="178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046902-E0E7-4F30-AAB4-D14CE26F9F00}"/>
              </a:ext>
            </a:extLst>
          </p:cNvPr>
          <p:cNvGrpSpPr/>
          <p:nvPr/>
        </p:nvGrpSpPr>
        <p:grpSpPr>
          <a:xfrm>
            <a:off x="1317625" y="1468850"/>
            <a:ext cx="3962400" cy="1684337"/>
            <a:chOff x="609600" y="4640263"/>
            <a:chExt cx="3962400" cy="1684337"/>
          </a:xfrm>
        </p:grpSpPr>
        <p:pic>
          <p:nvPicPr>
            <p:cNvPr id="11" name="Picture 5" descr="https://encrypted-tbn3.gstatic.com/images?q=tbn:ANd9GcRI0Hfi5CvH4BJzLEmwcCSd6xW2TIobY8mkdTi2_a0t4nyb6Sz2MA">
              <a:extLst>
                <a:ext uri="{FF2B5EF4-FFF2-40B4-BE49-F238E27FC236}">
                  <a16:creationId xmlns:a16="http://schemas.microsoft.com/office/drawing/2014/main" id="{57C4A95C-65FA-4D9F-9E6D-5C587B644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40263"/>
              <a:ext cx="1752600" cy="168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3BB20D15-0661-4F1A-BB34-1E4F6E020C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5184775"/>
              <a:ext cx="2209800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Deployment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6DC78A-1E48-4DFB-B388-23BBC6F6D860}"/>
              </a:ext>
            </a:extLst>
          </p:cNvPr>
          <p:cNvGrpSpPr/>
          <p:nvPr/>
        </p:nvGrpSpPr>
        <p:grpSpPr>
          <a:xfrm>
            <a:off x="8989304" y="1165157"/>
            <a:ext cx="2784930" cy="2445940"/>
            <a:chOff x="9046367" y="2427303"/>
            <a:chExt cx="2784930" cy="24459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6E4C7B-A7D9-4C0E-A2B7-38AE2B715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6367" y="2427303"/>
              <a:ext cx="2784930" cy="244594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4" name="5-Point Star 4">
              <a:extLst>
                <a:ext uri="{FF2B5EF4-FFF2-40B4-BE49-F238E27FC236}">
                  <a16:creationId xmlns:a16="http://schemas.microsoft.com/office/drawing/2014/main" id="{001F66B1-63F5-4FBA-882B-0672CDC57BA9}"/>
                </a:ext>
              </a:extLst>
            </p:cNvPr>
            <p:cNvSpPr/>
            <p:nvPr/>
          </p:nvSpPr>
          <p:spPr bwMode="auto">
            <a:xfrm>
              <a:off x="9280525" y="3475845"/>
              <a:ext cx="409575" cy="372667"/>
            </a:xfrm>
            <a:prstGeom prst="star5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04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A0E-2C8D-43FA-B756-D1957F46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Firmware Implants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DBD2-0EB5-4AAF-8D15-A2BE19B14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58" y="1143000"/>
            <a:ext cx="4902805" cy="4572000"/>
          </a:xfrm>
        </p:spPr>
        <p:txBody>
          <a:bodyPr/>
          <a:lstStyle/>
          <a:p>
            <a:r>
              <a:rPr lang="en-US" dirty="0"/>
              <a:t>Full control over device</a:t>
            </a:r>
          </a:p>
          <a:p>
            <a:r>
              <a:rPr lang="en-US" dirty="0"/>
              <a:t>Bypass security mechanisms</a:t>
            </a:r>
          </a:p>
          <a:p>
            <a:r>
              <a:rPr lang="en-US" dirty="0"/>
              <a:t>Include backdoors</a:t>
            </a:r>
          </a:p>
          <a:p>
            <a:r>
              <a:rPr lang="en-US" dirty="0"/>
              <a:t>Self propagation</a:t>
            </a:r>
          </a:p>
          <a:p>
            <a:r>
              <a:rPr lang="en-US" dirty="0"/>
              <a:t>Impossible to detect</a:t>
            </a:r>
          </a:p>
          <a:p>
            <a:r>
              <a:rPr lang="en-US" dirty="0"/>
              <a:t>Impossible to clean device</a:t>
            </a:r>
          </a:p>
          <a:p>
            <a:r>
              <a:rPr lang="en-US" dirty="0"/>
              <a:t>Unless you use physical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959E5-5D1F-475D-B019-5462C106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01B1D0-DABD-45D0-9F37-DEA85A8A76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12" y="1210153"/>
            <a:ext cx="3652837" cy="4953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52F47D8-1DA3-49E2-9B2B-D87254AF7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6" t="80000" r="12386" b="9231"/>
          <a:stretch/>
        </p:blipFill>
        <p:spPr>
          <a:xfrm>
            <a:off x="5668802" y="4465531"/>
            <a:ext cx="252548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90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4913-E450-4B84-BB73-1D0E2FFC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D9438-48CD-47F1-BB7D-C3AC2DBD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2D2B6-78FA-425F-B706-F640FDB0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76" y="1040302"/>
            <a:ext cx="7467600" cy="53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5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Technology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0" y="6248400"/>
            <a:ext cx="4940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sz="1100" dirty="0"/>
              <a:t>https://commons.wikimedia.org/wiki/File:Transfer_Pump_Station.jpg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13248"/>
            <a:ext cx="7467600" cy="495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01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C01B-949E-4984-A099-8A88277B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– NIST Framework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4729A-D633-47FE-B68B-AA53D314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– Passive monitoring</a:t>
            </a:r>
          </a:p>
          <a:p>
            <a:endParaRPr lang="en-US" dirty="0"/>
          </a:p>
          <a:p>
            <a:r>
              <a:rPr lang="en-US" dirty="0"/>
              <a:t>Protect – Isolation/segmentation</a:t>
            </a:r>
          </a:p>
          <a:p>
            <a:endParaRPr lang="en-US" dirty="0"/>
          </a:p>
          <a:p>
            <a:r>
              <a:rPr lang="en-US" dirty="0"/>
              <a:t>Detect – Deep packet inspection</a:t>
            </a:r>
          </a:p>
          <a:p>
            <a:endParaRPr lang="en-US" dirty="0"/>
          </a:p>
          <a:p>
            <a:r>
              <a:rPr lang="en-US" dirty="0"/>
              <a:t>Respond – Manual operation</a:t>
            </a:r>
          </a:p>
          <a:p>
            <a:endParaRPr lang="en-US" dirty="0"/>
          </a:p>
          <a:p>
            <a:r>
              <a:rPr lang="en-US" dirty="0"/>
              <a:t>Recover – Bring back automation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DBBAE-61EF-46CB-A50B-6ECDD424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1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F914-EC9F-45E4-8A52-340C3578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2E4A6-9149-4E0E-9060-18481A93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BF8A8D-F9FE-48A4-9568-7E5934E87E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2089150" y="1490708"/>
            <a:ext cx="2743200" cy="487680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12A67DF-9F9F-4DE5-933B-5EBC5B416DE9}"/>
              </a:ext>
            </a:extLst>
          </p:cNvPr>
          <p:cNvSpPr txBox="1">
            <a:spLocks/>
          </p:cNvSpPr>
          <p:nvPr/>
        </p:nvSpPr>
        <p:spPr bwMode="auto">
          <a:xfrm>
            <a:off x="5518150" y="3275059"/>
            <a:ext cx="4821932" cy="1308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>
            <a:lvl1pPr marL="331788" indent="-3317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4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2pPr>
            <a:lvl3pPr marL="1130300" indent="-217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85913" indent="-217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>
                <a:solidFill>
                  <a:schemeClr val="tx1"/>
                </a:solidFill>
                <a:latin typeface="+mn-lt"/>
              </a:defRPr>
            </a:lvl4pPr>
            <a:lvl5pPr marL="2041525" indent="-217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03999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59268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14540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69808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  <a:defRPr/>
            </a:pPr>
            <a:r>
              <a:rPr lang="en-US" b="1" kern="0" dirty="0"/>
              <a:t>stephen.dunlap.ctr@afit.edu</a:t>
            </a:r>
          </a:p>
          <a:p>
            <a:pPr marL="0" indent="0" algn="ctr">
              <a:buNone/>
              <a:defRPr/>
            </a:pPr>
            <a:r>
              <a:rPr lang="en-US" b="1" kern="0" dirty="0"/>
              <a:t>sdunlap@appliedres.com</a:t>
            </a:r>
          </a:p>
          <a:p>
            <a:pPr marL="0" indent="0" algn="ctr">
              <a:buNone/>
              <a:defRPr/>
            </a:pP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215859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1A58-0FA7-43CF-9F85-EADAE26C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9A633-CA7D-4FCB-88A6-B841ED76D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3891" y="1187450"/>
            <a:ext cx="5060497" cy="4603749"/>
          </a:xfrm>
        </p:spPr>
        <p:txBody>
          <a:bodyPr>
            <a:noAutofit/>
          </a:bodyPr>
          <a:lstStyle/>
          <a:p>
            <a:r>
              <a:rPr lang="en-US" sz="2800" dirty="0"/>
              <a:t>Chemical</a:t>
            </a:r>
          </a:p>
          <a:p>
            <a:r>
              <a:rPr lang="en-US" sz="2800" dirty="0"/>
              <a:t>Commercial Facilities</a:t>
            </a:r>
          </a:p>
          <a:p>
            <a:r>
              <a:rPr lang="en-US" sz="2800" dirty="0"/>
              <a:t>Communications</a:t>
            </a:r>
          </a:p>
          <a:p>
            <a:r>
              <a:rPr lang="en-US" sz="2800" dirty="0"/>
              <a:t>Crit. Manufacturing</a:t>
            </a:r>
          </a:p>
          <a:p>
            <a:r>
              <a:rPr lang="en-US" sz="2800" dirty="0"/>
              <a:t>Dams</a:t>
            </a:r>
          </a:p>
          <a:p>
            <a:r>
              <a:rPr lang="en-US" sz="2800" dirty="0"/>
              <a:t>Defense Industrial</a:t>
            </a:r>
          </a:p>
          <a:p>
            <a:r>
              <a:rPr lang="en-US" sz="2800" dirty="0"/>
              <a:t>Emergency Services</a:t>
            </a:r>
          </a:p>
          <a:p>
            <a:r>
              <a:rPr lang="en-US" sz="2800" dirty="0"/>
              <a:t>Energy</a:t>
            </a:r>
          </a:p>
          <a:p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B9A0-94E6-4B80-93A8-9F80B7FA3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2988" y="1187451"/>
            <a:ext cx="5064665" cy="4720980"/>
          </a:xfrm>
        </p:spPr>
        <p:txBody>
          <a:bodyPr>
            <a:normAutofit/>
          </a:bodyPr>
          <a:lstStyle/>
          <a:p>
            <a:r>
              <a:rPr lang="en-US" sz="2800" dirty="0"/>
              <a:t>Financial Services</a:t>
            </a:r>
          </a:p>
          <a:p>
            <a:r>
              <a:rPr lang="en-US" sz="2800" dirty="0"/>
              <a:t>Food &amp; Agriculture</a:t>
            </a:r>
          </a:p>
          <a:p>
            <a:r>
              <a:rPr lang="en-US" sz="2800" dirty="0"/>
              <a:t>Govt. Facilities</a:t>
            </a:r>
          </a:p>
          <a:p>
            <a:r>
              <a:rPr lang="en-US" sz="2800" dirty="0"/>
              <a:t>Healthcare</a:t>
            </a:r>
          </a:p>
          <a:p>
            <a:r>
              <a:rPr lang="en-US" sz="2800" dirty="0"/>
              <a:t>Information Tech</a:t>
            </a:r>
          </a:p>
          <a:p>
            <a:r>
              <a:rPr lang="en-US" sz="2800" dirty="0"/>
              <a:t>Nuclear</a:t>
            </a:r>
          </a:p>
          <a:p>
            <a:r>
              <a:rPr lang="en-US" sz="2800" dirty="0"/>
              <a:t>Transportation</a:t>
            </a:r>
          </a:p>
          <a:p>
            <a:r>
              <a:rPr lang="en-US" sz="2800" dirty="0"/>
              <a:t>Water &amp; Wastewater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FFA03-B8C7-4CC7-9DFB-AC274F9A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C3FA47-7FB5-4990-8EBF-DF40E274C037}"/>
              </a:ext>
            </a:extLst>
          </p:cNvPr>
          <p:cNvSpPr txBox="1">
            <a:spLocks/>
          </p:cNvSpPr>
          <p:nvPr/>
        </p:nvSpPr>
        <p:spPr bwMode="auto">
          <a:xfrm>
            <a:off x="4541205" y="6012481"/>
            <a:ext cx="3323373" cy="66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t" anchorCtr="0" compatLnSpc="1">
            <a:prstTxWarp prst="textNoShape">
              <a:avLst/>
            </a:prstTxWarp>
          </a:bodyPr>
          <a:lstStyle>
            <a:lvl1pPr marL="331788" indent="-3317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46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30300" indent="-2174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585913" indent="-217488" algn="l" rtl="0" eaLnBrk="1" fontAlgn="base" hangingPunct="1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</a:defRPr>
            </a:lvl4pPr>
            <a:lvl5pPr marL="2041525" indent="-2174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03999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59268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14540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69808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Public or private?</a:t>
            </a:r>
          </a:p>
        </p:txBody>
      </p:sp>
    </p:spTree>
    <p:extLst>
      <p:ext uri="{BB962C8B-B14F-4D97-AF65-F5344CB8AC3E}">
        <p14:creationId xmlns:p14="http://schemas.microsoft.com/office/powerpoint/2010/main" val="123130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DB75-76D9-4131-B776-93131CEC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Military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EE2DE-2FE8-4B98-9F8E-2E8F66CDA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9200"/>
            <a:ext cx="10353762" cy="5261987"/>
          </a:xfrm>
        </p:spPr>
        <p:txBody>
          <a:bodyPr>
            <a:normAutofit/>
          </a:bodyPr>
          <a:lstStyle/>
          <a:p>
            <a:r>
              <a:rPr lang="en-US" sz="2800" dirty="0"/>
              <a:t>Building Automation – HVAC, access control</a:t>
            </a:r>
          </a:p>
          <a:p>
            <a:r>
              <a:rPr lang="en-US" sz="2800" dirty="0"/>
              <a:t>Power – distribution, backup generation, conservation</a:t>
            </a:r>
          </a:p>
          <a:p>
            <a:r>
              <a:rPr lang="en-US" sz="2800" dirty="0"/>
              <a:t>Water – treatment and waste</a:t>
            </a:r>
          </a:p>
          <a:p>
            <a:r>
              <a:rPr lang="en-US" sz="2800" dirty="0"/>
              <a:t>Security – perimeter defenses, cameras</a:t>
            </a:r>
          </a:p>
          <a:p>
            <a:r>
              <a:rPr lang="en-US" sz="2800" dirty="0"/>
              <a:t>Transportation – traffic lights, street lights</a:t>
            </a:r>
          </a:p>
          <a:p>
            <a:r>
              <a:rPr lang="en-US" sz="2800" dirty="0"/>
              <a:t>Emergency Services – police, fire, EMS</a:t>
            </a:r>
          </a:p>
          <a:p>
            <a:r>
              <a:rPr lang="en-US" sz="2800" dirty="0"/>
              <a:t>Flight Line – lights, communications</a:t>
            </a:r>
          </a:p>
          <a:p>
            <a:r>
              <a:rPr lang="en-US" sz="2800" dirty="0"/>
              <a:t>Weapon Systems</a:t>
            </a:r>
          </a:p>
          <a:p>
            <a:r>
              <a:rPr lang="en-US" sz="2800" dirty="0"/>
              <a:t>Fueling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33E4B-D19A-44E5-86BA-1866FDD6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4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D7C5-E9F8-4E2B-ACC8-5FA16C8A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Control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D93AC-770E-4070-BCFD-76FF8B73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467F0-83EF-486D-B412-3417DA12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" t="8854" r="3492" b="19615"/>
          <a:stretch/>
        </p:blipFill>
        <p:spPr>
          <a:xfrm>
            <a:off x="763674" y="1708219"/>
            <a:ext cx="10631157" cy="4302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8D680-C20D-486B-AE2C-7219E9F13B47}"/>
              </a:ext>
            </a:extLst>
          </p:cNvPr>
          <p:cNvSpPr txBox="1"/>
          <p:nvPr/>
        </p:nvSpPr>
        <p:spPr>
          <a:xfrm>
            <a:off x="1354179" y="6596390"/>
            <a:ext cx="61526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: NIST Special Publication 800-82 r2, Guide to Industrial Control Systems (ICS) Security.</a:t>
            </a:r>
          </a:p>
        </p:txBody>
      </p:sp>
    </p:spTree>
    <p:extLst>
      <p:ext uri="{BB962C8B-B14F-4D97-AF65-F5344CB8AC3E}">
        <p14:creationId xmlns:p14="http://schemas.microsoft.com/office/powerpoint/2010/main" val="332728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7477-5323-416E-8CC2-0B21D09A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B9C42-12A9-4AF1-94E4-36F13F54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4" descr="https://www.reeng.com.au/wp-content/uploads/2019/05/1200px-PLC_Cabinet_for_centrifugal_compressor.jpg">
            <a:extLst>
              <a:ext uri="{FF2B5EF4-FFF2-40B4-BE49-F238E27FC236}">
                <a16:creationId xmlns:a16="http://schemas.microsoft.com/office/drawing/2014/main" id="{D0B2C962-93B9-418F-86BF-C441736E1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76" y="1099443"/>
            <a:ext cx="7924800" cy="526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894E6-672F-43AA-B3CE-75EC486620B0}"/>
              </a:ext>
            </a:extLst>
          </p:cNvPr>
          <p:cNvSpPr txBox="1"/>
          <p:nvPr/>
        </p:nvSpPr>
        <p:spPr>
          <a:xfrm>
            <a:off x="1354179" y="6596390"/>
            <a:ext cx="3921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Image: https://www.reeng.com.au/products/control-systems/</a:t>
            </a:r>
          </a:p>
          <a:p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78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6C90-F29B-4BAF-AD9B-E1182735F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6E085-C49E-44D2-A152-769A4608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440120-57EE-409B-950B-3B1A09DF8ABA}"/>
              </a:ext>
            </a:extLst>
          </p:cNvPr>
          <p:cNvGrpSpPr/>
          <p:nvPr/>
        </p:nvGrpSpPr>
        <p:grpSpPr>
          <a:xfrm>
            <a:off x="1861575" y="999758"/>
            <a:ext cx="8458201" cy="5297745"/>
            <a:chOff x="2399881" y="1069763"/>
            <a:chExt cx="8458201" cy="5297745"/>
          </a:xfrm>
        </p:grpSpPr>
        <p:pic>
          <p:nvPicPr>
            <p:cNvPr id="14" name="Picture 13" descr="https://4.imimg.com/data4/VE/GE/MY-2257033/differential-pressure-transmitter-500x500.jpg">
              <a:extLst>
                <a:ext uri="{FF2B5EF4-FFF2-40B4-BE49-F238E27FC236}">
                  <a16:creationId xmlns:a16="http://schemas.microsoft.com/office/drawing/2014/main" id="{1BE38ACC-215B-4F0A-9B98-D28FAB903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9881" y="1069763"/>
              <a:ext cx="1754294" cy="2819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s://upload.wikimedia.org/wikipedia/commons/f/f2/Ac-elektromotor-robuster-asynchronmotor.jpg">
              <a:extLst>
                <a:ext uri="{FF2B5EF4-FFF2-40B4-BE49-F238E27FC236}">
                  <a16:creationId xmlns:a16="http://schemas.microsoft.com/office/drawing/2014/main" id="{96F46932-05B1-4105-A966-1AD74335E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6961" y="1145963"/>
              <a:ext cx="296672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E3D9FE0-00D3-4ED3-B912-E69B5305C2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50" t="65373" r="4737" b="7719"/>
            <a:stretch/>
          </p:blipFill>
          <p:spPr bwMode="auto">
            <a:xfrm>
              <a:off x="3923881" y="4544920"/>
              <a:ext cx="3437779" cy="1822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7A472234-6ED9-478E-9F6C-A22BA617623C}"/>
                </a:ext>
              </a:extLst>
            </p:cNvPr>
            <p:cNvSpPr txBox="1"/>
            <p:nvPr/>
          </p:nvSpPr>
          <p:spPr>
            <a:xfrm>
              <a:off x="9029281" y="3812963"/>
              <a:ext cx="182880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US" b="1" dirty="0">
                  <a:solidFill>
                    <a:srgbClr val="92D050"/>
                  </a:solidFill>
                </a:rPr>
                <a:t>Digital:</a:t>
              </a:r>
            </a:p>
            <a:p>
              <a:r>
                <a:rPr lang="en-US" b="1" dirty="0">
                  <a:solidFill>
                    <a:srgbClr val="92D050"/>
                  </a:solidFill>
                </a:rPr>
                <a:t>  0 – 24  VDC</a:t>
              </a:r>
            </a:p>
            <a:p>
              <a:r>
                <a:rPr lang="en-US" b="1" dirty="0">
                  <a:solidFill>
                    <a:srgbClr val="92D050"/>
                  </a:solidFill>
                </a:rPr>
                <a:t>  0 – 110 VAC</a:t>
              </a:r>
            </a:p>
            <a:p>
              <a:endParaRPr lang="en-US" b="1" dirty="0">
                <a:solidFill>
                  <a:srgbClr val="92D050"/>
                </a:solidFill>
              </a:endParaRPr>
            </a:p>
            <a:p>
              <a:r>
                <a:rPr lang="en-US" b="1" dirty="0">
                  <a:solidFill>
                    <a:srgbClr val="92D050"/>
                  </a:solidFill>
                </a:rPr>
                <a:t>Analog:</a:t>
              </a:r>
            </a:p>
            <a:p>
              <a:r>
                <a:rPr lang="en-US" b="1" dirty="0">
                  <a:solidFill>
                    <a:srgbClr val="92D050"/>
                  </a:solidFill>
                </a:rPr>
                <a:t>  0 – 10 VDC</a:t>
              </a:r>
            </a:p>
            <a:p>
              <a:r>
                <a:rPr lang="en-US" b="1" dirty="0">
                  <a:solidFill>
                    <a:srgbClr val="92D050"/>
                  </a:solidFill>
                </a:rPr>
                <a:t>  0 – 20 mA</a:t>
              </a:r>
            </a:p>
            <a:p>
              <a:r>
                <a:rPr lang="en-US" b="1" dirty="0">
                  <a:solidFill>
                    <a:srgbClr val="92D050"/>
                  </a:solidFill>
                </a:rPr>
                <a:t>  4 – 20 mA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173EC63-042A-42A6-A525-AFA757F02E2E}"/>
                </a:ext>
              </a:extLst>
            </p:cNvPr>
            <p:cNvCxnSpPr/>
            <p:nvPr/>
          </p:nvCxnSpPr>
          <p:spPr bwMode="auto">
            <a:xfrm flipV="1">
              <a:off x="6895681" y="3321247"/>
              <a:ext cx="730478" cy="1558516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560FCC-2658-4F5B-99B4-F5A2F73B8B60}"/>
                </a:ext>
              </a:extLst>
            </p:cNvPr>
            <p:cNvCxnSpPr/>
            <p:nvPr/>
          </p:nvCxnSpPr>
          <p:spPr bwMode="auto">
            <a:xfrm>
              <a:off x="4055636" y="3487645"/>
              <a:ext cx="1392245" cy="1315918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2BDD68-3613-42DD-A188-91648C068CA4}"/>
                </a:ext>
              </a:extLst>
            </p:cNvPr>
            <p:cNvGrpSpPr/>
            <p:nvPr/>
          </p:nvGrpSpPr>
          <p:grpSpPr>
            <a:xfrm>
              <a:off x="4655188" y="1725196"/>
              <a:ext cx="1975164" cy="1394234"/>
              <a:chOff x="2867198" y="1907634"/>
              <a:chExt cx="1217510" cy="1394234"/>
            </a:xfrm>
            <a:solidFill>
              <a:srgbClr val="00B0F0"/>
            </a:solidFill>
          </p:grpSpPr>
          <p:sp>
            <p:nvSpPr>
              <p:cNvPr id="21" name="Double Wave 20">
                <a:extLst>
                  <a:ext uri="{FF2B5EF4-FFF2-40B4-BE49-F238E27FC236}">
                    <a16:creationId xmlns:a16="http://schemas.microsoft.com/office/drawing/2014/main" id="{07A1FF16-8232-4ED8-9C59-8651CFBC1950}"/>
                  </a:ext>
                </a:extLst>
              </p:cNvPr>
              <p:cNvSpPr/>
              <p:nvPr/>
            </p:nvSpPr>
            <p:spPr bwMode="auto">
              <a:xfrm>
                <a:off x="2867200" y="1907634"/>
                <a:ext cx="1217508" cy="38100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/>
              </a:p>
            </p:txBody>
          </p:sp>
          <p:sp>
            <p:nvSpPr>
              <p:cNvPr id="22" name="Double Wave 21">
                <a:extLst>
                  <a:ext uri="{FF2B5EF4-FFF2-40B4-BE49-F238E27FC236}">
                    <a16:creationId xmlns:a16="http://schemas.microsoft.com/office/drawing/2014/main" id="{E0AD17CF-F5BF-443A-BFFD-201D23AEF49A}"/>
                  </a:ext>
                </a:extLst>
              </p:cNvPr>
              <p:cNvSpPr/>
              <p:nvPr/>
            </p:nvSpPr>
            <p:spPr bwMode="auto">
              <a:xfrm>
                <a:off x="2867199" y="2414251"/>
                <a:ext cx="1217508" cy="38100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/>
              </a:p>
            </p:txBody>
          </p:sp>
          <p:sp>
            <p:nvSpPr>
              <p:cNvPr id="23" name="Double Wave 22">
                <a:extLst>
                  <a:ext uri="{FF2B5EF4-FFF2-40B4-BE49-F238E27FC236}">
                    <a16:creationId xmlns:a16="http://schemas.microsoft.com/office/drawing/2014/main" id="{B9B12C22-8C53-4E76-80B9-8C52372F6ECA}"/>
                  </a:ext>
                </a:extLst>
              </p:cNvPr>
              <p:cNvSpPr/>
              <p:nvPr/>
            </p:nvSpPr>
            <p:spPr bwMode="auto">
              <a:xfrm>
                <a:off x="2867198" y="2920868"/>
                <a:ext cx="1217508" cy="38100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445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0E70-75B7-442E-9652-C32B13C5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41BF1-9A3E-45BC-9B9B-56151335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1B993E-66E1-4B6F-82AB-A1C17A753E51}"/>
              </a:ext>
            </a:extLst>
          </p:cNvPr>
          <p:cNvGrpSpPr/>
          <p:nvPr/>
        </p:nvGrpSpPr>
        <p:grpSpPr>
          <a:xfrm>
            <a:off x="2586262" y="1144041"/>
            <a:ext cx="7019475" cy="5367292"/>
            <a:chOff x="3028877" y="1194282"/>
            <a:chExt cx="6640014" cy="51054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F3F3411-6061-4B86-BBDB-7C74C0C60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77" y="1194282"/>
              <a:ext cx="6640014" cy="5105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8B0BAF-243C-4D08-BF32-8A96813DDEE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430364" y="1788607"/>
              <a:ext cx="1542814" cy="12367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EDBD4C-E86D-4CE4-995F-E361FAF9DF2A}"/>
                </a:ext>
              </a:extLst>
            </p:cNvPr>
            <p:cNvSpPr txBox="1"/>
            <p:nvPr/>
          </p:nvSpPr>
          <p:spPr>
            <a:xfrm>
              <a:off x="8895768" y="1557774"/>
              <a:ext cx="7473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95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655E-6C5C-499A-8888-EF903091A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EMCS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E65FD-25B4-4E26-9F20-55A2BB86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9</a:t>
            </a:fld>
            <a:endParaRPr lang="en-US"/>
          </a:p>
        </p:txBody>
      </p:sp>
      <p:pic>
        <p:nvPicPr>
          <p:cNvPr id="4" name="Max Hacking Energy Mgt System">
            <a:hlinkClick r:id="" action="ppaction://media"/>
            <a:extLst>
              <a:ext uri="{FF2B5EF4-FFF2-40B4-BE49-F238E27FC236}">
                <a16:creationId xmlns:a16="http://schemas.microsoft.com/office/drawing/2014/main" id="{566E7BA2-DB42-4AA0-80C6-531C203330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7876" y="999758"/>
            <a:ext cx="670560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1CDA1C-BFF9-4CE0-8A7E-510D0E6AAA98}"/>
              </a:ext>
            </a:extLst>
          </p:cNvPr>
          <p:cNvSpPr txBox="1"/>
          <p:nvPr/>
        </p:nvSpPr>
        <p:spPr>
          <a:xfrm>
            <a:off x="1354179" y="6553200"/>
            <a:ext cx="1681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: Max </a:t>
            </a:r>
            <a:r>
              <a:rPr lang="en-US" sz="1100" dirty="0" err="1">
                <a:solidFill>
                  <a:schemeClr val="accent2">
                    <a:lumMod val="75000"/>
                  </a:schemeClr>
                </a:solidFill>
              </a:rPr>
              <a:t>Cornelisse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517</TotalTime>
  <Words>755</Words>
  <Application>Microsoft Office PowerPoint</Application>
  <PresentationFormat>Widescreen</PresentationFormat>
  <Paragraphs>144</Paragraphs>
  <Slides>21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Trebuchet MS</vt:lpstr>
      <vt:lpstr>Wingdings</vt:lpstr>
      <vt:lpstr>Wingdings 2</vt:lpstr>
      <vt:lpstr>Slate</vt:lpstr>
      <vt:lpstr>Industrial Control Systems  Stephen Dunlap, CISSP</vt:lpstr>
      <vt:lpstr>Operational Technology</vt:lpstr>
      <vt:lpstr>What is CI?</vt:lpstr>
      <vt:lpstr>Military Assets</vt:lpstr>
      <vt:lpstr>Industrial Control Systems</vt:lpstr>
      <vt:lpstr>Field Sites</vt:lpstr>
      <vt:lpstr>Field Sites</vt:lpstr>
      <vt:lpstr>The Problem</vt:lpstr>
      <vt:lpstr>EMCS</vt:lpstr>
      <vt:lpstr>Internet Facing Devices</vt:lpstr>
      <vt:lpstr>Bridge PLC</vt:lpstr>
      <vt:lpstr>ICS Attack Difficulty</vt:lpstr>
      <vt:lpstr>Targets</vt:lpstr>
      <vt:lpstr>Vendor Tools</vt:lpstr>
      <vt:lpstr>Easy Defense</vt:lpstr>
      <vt:lpstr>Build Your Own Tools</vt:lpstr>
      <vt:lpstr>Firmware Implants</vt:lpstr>
      <vt:lpstr>Why Firmware Implants</vt:lpstr>
      <vt:lpstr>Hardware</vt:lpstr>
      <vt:lpstr>Defense – NIST Framework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CSCE-660</dc:title>
  <dc:creator>Dunlap, Stephen Ctr USAF AETC AFIT/ENG</dc:creator>
  <cp:lastModifiedBy>DUNLAP, STEPHEN CTR USAF AETC AFIT/ENG</cp:lastModifiedBy>
  <cp:revision>45</cp:revision>
  <dcterms:created xsi:type="dcterms:W3CDTF">2022-05-06T12:30:37Z</dcterms:created>
  <dcterms:modified xsi:type="dcterms:W3CDTF">2023-07-11T14:28:41Z</dcterms:modified>
</cp:coreProperties>
</file>